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4uyUXO4QtQajGE6bV2um8nXDN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307254-55DA-4B9F-9097-2FB66584AC49}">
  <a:tblStyle styleId="{DA307254-55DA-4B9F-9097-2FB66584AC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7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7"/>
          <p:cNvSpPr txBox="1"/>
          <p:nvPr>
            <p:ph type="ctrTitle"/>
          </p:nvPr>
        </p:nvSpPr>
        <p:spPr>
          <a:xfrm>
            <a:off x="2611808" y="3428998"/>
            <a:ext cx="5518066" cy="226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" type="subTitle"/>
          </p:nvPr>
        </p:nvSpPr>
        <p:spPr>
          <a:xfrm>
            <a:off x="2772274" y="2268786"/>
            <a:ext cx="5357600" cy="1160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0">
            <a:norm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None/>
              <a:defRPr b="0" sz="1800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/>
            </a:lvl9pPr>
          </a:lstStyle>
          <a:p/>
        </p:txBody>
      </p:sp>
      <p:sp>
        <p:nvSpPr>
          <p:cNvPr id="24" name="Google Shape;24;p37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7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7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7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24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6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6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6"/>
          <p:cNvSpPr txBox="1"/>
          <p:nvPr>
            <p:ph type="title"/>
          </p:nvPr>
        </p:nvSpPr>
        <p:spPr>
          <a:xfrm>
            <a:off x="2611808" y="808056"/>
            <a:ext cx="795409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6"/>
          <p:cNvSpPr txBox="1"/>
          <p:nvPr>
            <p:ph idx="1" type="body"/>
          </p:nvPr>
        </p:nvSpPr>
        <p:spPr>
          <a:xfrm rot="5400000">
            <a:off x="4672955" y="152760"/>
            <a:ext cx="3997828" cy="779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108" name="Google Shape;108;p46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6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6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7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7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7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7"/>
          <p:cNvSpPr txBox="1"/>
          <p:nvPr>
            <p:ph type="title"/>
          </p:nvPr>
        </p:nvSpPr>
        <p:spPr>
          <a:xfrm rot="5400000">
            <a:off x="7280577" y="2764621"/>
            <a:ext cx="5244126" cy="13265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7"/>
          <p:cNvSpPr txBox="1"/>
          <p:nvPr>
            <p:ph idx="1" type="body"/>
          </p:nvPr>
        </p:nvSpPr>
        <p:spPr>
          <a:xfrm rot="5400000">
            <a:off x="3302435" y="276725"/>
            <a:ext cx="5079534" cy="64669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117" name="Google Shape;117;p47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7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47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8"/>
          <p:cNvSpPr txBox="1"/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8"/>
          <p:cNvSpPr txBox="1"/>
          <p:nvPr>
            <p:ph idx="1" type="body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33" name="Google Shape;33;p38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8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8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38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9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9"/>
          <p:cNvSpPr txBox="1"/>
          <p:nvPr>
            <p:ph type="title"/>
          </p:nvPr>
        </p:nvSpPr>
        <p:spPr>
          <a:xfrm>
            <a:off x="2609873" y="3147254"/>
            <a:ext cx="7956560" cy="142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2773968" y="2268786"/>
            <a:ext cx="7791931" cy="8784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0">
            <a:normAutofit/>
          </a:bodyPr>
          <a:lstStyle>
            <a:lvl1pPr indent="-228600" lvl="0" marL="45720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9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9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9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0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0"/>
          <p:cNvSpPr txBox="1"/>
          <p:nvPr>
            <p:ph type="title"/>
          </p:nvPr>
        </p:nvSpPr>
        <p:spPr>
          <a:xfrm>
            <a:off x="2609873" y="805817"/>
            <a:ext cx="7950984" cy="1081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0"/>
          <p:cNvSpPr txBox="1"/>
          <p:nvPr>
            <p:ph idx="1" type="body"/>
          </p:nvPr>
        </p:nvSpPr>
        <p:spPr>
          <a:xfrm>
            <a:off x="2605374" y="2052116"/>
            <a:ext cx="3891960" cy="3997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51" name="Google Shape;51;p40"/>
          <p:cNvSpPr txBox="1"/>
          <p:nvPr>
            <p:ph idx="2" type="body"/>
          </p:nvPr>
        </p:nvSpPr>
        <p:spPr>
          <a:xfrm>
            <a:off x="6666636" y="2052114"/>
            <a:ext cx="3894222" cy="3997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52" name="Google Shape;52;p40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0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40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1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1"/>
          <p:cNvSpPr txBox="1"/>
          <p:nvPr>
            <p:ph type="title"/>
          </p:nvPr>
        </p:nvSpPr>
        <p:spPr>
          <a:xfrm>
            <a:off x="2609873" y="805818"/>
            <a:ext cx="7956560" cy="107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1"/>
          <p:cNvSpPr txBox="1"/>
          <p:nvPr>
            <p:ph idx="1" type="body"/>
          </p:nvPr>
        </p:nvSpPr>
        <p:spPr>
          <a:xfrm>
            <a:off x="2609285" y="2052115"/>
            <a:ext cx="3896467" cy="713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b="0" sz="2200" cap="none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62" name="Google Shape;62;p41"/>
          <p:cNvSpPr txBox="1"/>
          <p:nvPr>
            <p:ph idx="2" type="body"/>
          </p:nvPr>
        </p:nvSpPr>
        <p:spPr>
          <a:xfrm>
            <a:off x="2609285" y="2851331"/>
            <a:ext cx="3893623" cy="3071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63" name="Google Shape;63;p41"/>
          <p:cNvSpPr txBox="1"/>
          <p:nvPr>
            <p:ph idx="3" type="body"/>
          </p:nvPr>
        </p:nvSpPr>
        <p:spPr>
          <a:xfrm>
            <a:off x="6666634" y="2052115"/>
            <a:ext cx="3899798" cy="713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b="0" sz="2200" cap="none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64" name="Google Shape;64;p41"/>
          <p:cNvSpPr txBox="1"/>
          <p:nvPr>
            <p:ph idx="4" type="body"/>
          </p:nvPr>
        </p:nvSpPr>
        <p:spPr>
          <a:xfrm>
            <a:off x="6666635" y="2851331"/>
            <a:ext cx="3899798" cy="3071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2"/>
          <p:cNvSpPr txBox="1"/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2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42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3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3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3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4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4"/>
          <p:cNvSpPr txBox="1"/>
          <p:nvPr>
            <p:ph type="title"/>
          </p:nvPr>
        </p:nvSpPr>
        <p:spPr>
          <a:xfrm>
            <a:off x="1970323" y="1282451"/>
            <a:ext cx="2664361" cy="19032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4"/>
          <p:cNvSpPr txBox="1"/>
          <p:nvPr>
            <p:ph idx="1" type="body"/>
          </p:nvPr>
        </p:nvSpPr>
        <p:spPr>
          <a:xfrm>
            <a:off x="5120154" y="805818"/>
            <a:ext cx="5446278" cy="5244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indent="-331469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indent="-331469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indent="-331469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indent="-33147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indent="-33147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indent="-33147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indent="-33147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indent="-33147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/>
        </p:txBody>
      </p:sp>
      <p:sp>
        <p:nvSpPr>
          <p:cNvPr id="88" name="Google Shape;88;p44"/>
          <p:cNvSpPr txBox="1"/>
          <p:nvPr>
            <p:ph idx="2" type="body"/>
          </p:nvPr>
        </p:nvSpPr>
        <p:spPr>
          <a:xfrm>
            <a:off x="1970322" y="3186154"/>
            <a:ext cx="2664361" cy="2386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1000"/>
            </a:lvl9pPr>
          </a:lstStyle>
          <a:p/>
        </p:txBody>
      </p:sp>
      <p:sp>
        <p:nvSpPr>
          <p:cNvPr id="89" name="Google Shape;89;p44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4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4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5"/>
          <p:cNvSpPr/>
          <p:nvPr>
            <p:ph idx="2" type="pic"/>
          </p:nvPr>
        </p:nvSpPr>
        <p:spPr>
          <a:xfrm>
            <a:off x="6747062" y="3229"/>
            <a:ext cx="4629734" cy="6858000"/>
          </a:xfrm>
          <a:prstGeom prst="rect">
            <a:avLst/>
          </a:prstGeom>
          <a:solidFill>
            <a:schemeClr val="lt1">
              <a:alpha val="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1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45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5"/>
          <p:cNvSpPr txBox="1"/>
          <p:nvPr>
            <p:ph type="title"/>
          </p:nvPr>
        </p:nvSpPr>
        <p:spPr>
          <a:xfrm>
            <a:off x="1971241" y="1282452"/>
            <a:ext cx="3970986" cy="19004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5"/>
          <p:cNvSpPr txBox="1"/>
          <p:nvPr>
            <p:ph idx="1" type="body"/>
          </p:nvPr>
        </p:nvSpPr>
        <p:spPr>
          <a:xfrm>
            <a:off x="1970322" y="3182928"/>
            <a:ext cx="3971874" cy="2386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1000"/>
            </a:lvl9pPr>
          </a:lstStyle>
          <a:p/>
        </p:txBody>
      </p:sp>
      <p:sp>
        <p:nvSpPr>
          <p:cNvPr id="99" name="Google Shape;99;p45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5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5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986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6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6"/>
          <p:cNvSpPr txBox="1"/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6"/>
          <p:cNvSpPr txBox="1"/>
          <p:nvPr>
            <p:ph idx="1" type="body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1469" lvl="1" marL="9144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62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8610" lvl="3" marL="18288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6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7179" lvl="4" marL="22860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7179" lvl="5" marL="27432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7179" lvl="6" marL="32004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7179" lvl="7" marL="36576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7179" lvl="8" marL="4114800" marR="0" rtl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ts val="1080"/>
              <a:buFont typeface="Noto Sans Symbols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6"/>
          <p:cNvSpPr txBox="1"/>
          <p:nvPr>
            <p:ph idx="10" type="dt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18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6"/>
          <p:cNvSpPr txBox="1"/>
          <p:nvPr>
            <p:ph idx="11" type="ftr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anchorCtr="0" anchor="b" bIns="18275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6"/>
          <p:cNvSpPr txBox="1"/>
          <p:nvPr>
            <p:ph idx="12" type="sldNum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3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aarp.org/disrupt-aging/stories/ideas/info-2016/what-is-old-video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6" name="Google Shape;126;p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46" name="Google Shape;146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" name="Google Shape;148;p1"/>
          <p:cNvSpPr txBox="1"/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chemeClr val="lt1"/>
                </a:solidFill>
              </a:rPr>
              <a:t>Diversity	       		   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US" sz="4000">
                <a:solidFill>
                  <a:schemeClr val="lt1"/>
                </a:solidFill>
              </a:rPr>
              <a:t>The Elderly</a:t>
            </a:r>
            <a:endParaRPr b="1" sz="4000">
              <a:solidFill>
                <a:schemeClr val="lt1"/>
              </a:solidFill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>
                <a:alpha val="2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/var/folders/m0/g0d2gdqj3g1dby02qbwk7lnr0000gn/T/com.microsoft.Word/Content.MSO/6CB9C466.tmp" id="151" name="Google Shape;1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/>
          <p:nvPr/>
        </p:nvSpPr>
        <p:spPr>
          <a:xfrm>
            <a:off x="2133" y="-1"/>
            <a:ext cx="12189867" cy="6858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986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9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9"/>
          <p:cNvSpPr/>
          <p:nvPr/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/>
          <p:nvPr/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rgbClr val="1F2D29">
                  <a:alpha val="0"/>
                </a:srgbClr>
              </a:gs>
              <a:gs pos="100000">
                <a:srgbClr val="A1D68B">
                  <a:alpha val="20784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9"/>
          <p:cNvSpPr txBox="1"/>
          <p:nvPr>
            <p:ph type="title"/>
          </p:nvPr>
        </p:nvSpPr>
        <p:spPr>
          <a:xfrm>
            <a:off x="1518412" y="1201723"/>
            <a:ext cx="3133750" cy="445455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/>
              <a:t>Learning Outcomes</a:t>
            </a:r>
            <a:endParaRPr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5454362" y="1201723"/>
            <a:ext cx="5792375" cy="4454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114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160"/>
              <a:buNone/>
            </a:pPr>
            <a:r>
              <a:rPr b="1" lang="en-US" sz="2400"/>
              <a:t>By the end of the lesson, you will have: 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2160"/>
              <a:buChar char="▪"/>
            </a:pPr>
            <a:r>
              <a:rPr lang="en-US" sz="2400"/>
              <a:t>explored your feelings about older people 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2160"/>
              <a:buChar char="▪"/>
            </a:pPr>
            <a:r>
              <a:rPr lang="en-US" sz="2400"/>
              <a:t>watched a video challenging stereotypes of older people 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2160"/>
              <a:buChar char="▪"/>
            </a:pPr>
            <a:r>
              <a:rPr lang="en-US" sz="2400"/>
              <a:t>discussed age-related situations older people and their families might find themselves in 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2116834" y="493623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alibri"/>
              <a:buNone/>
            </a:pPr>
            <a:r>
              <a:rPr b="1" lang="en-US" sz="3800">
                <a:latin typeface="Calibri"/>
                <a:ea typeface="Calibri"/>
                <a:cs typeface="Calibri"/>
                <a:sym typeface="Calibri"/>
              </a:rPr>
              <a:t>   Being old</a:t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1329809" y="1570852"/>
            <a:ext cx="9240329" cy="4894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Look at the words in the list below. Tick (✓) the top six you associate with older people.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5EF1C7"/>
                </a:solidFill>
              </a:rPr>
              <a:t>lonely                knowledgeable      content            wasted talent      interesting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93CDE2"/>
                </a:solidFill>
              </a:rPr>
              <a:t>old-fashioned   compassionate       technophobe   forgetful              time-rich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EDC385"/>
                </a:solidFill>
              </a:rPr>
              <a:t>boring                invisible                  unhealthy        wise                    bent 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BAD8D9"/>
                </a:solidFill>
              </a:rPr>
              <a:t>grumpy             frightened                inspirational    experienced       wrinkled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Compare your list with a partner. Did you choose focused on mainly positive or negative words? Why?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Can you add any different words to the list?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1841787" y="471172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b="1" lang="en-US"/>
              <a:t>When do people become old?</a:t>
            </a:r>
            <a:r>
              <a:rPr lang="en-US"/>
              <a:t> 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1308236" y="1346670"/>
            <a:ext cx="9575528" cy="4797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47500" lnSpcReduction="20000"/>
          </a:bodyPr>
          <a:lstStyle/>
          <a:p>
            <a:pPr indent="-457200" lvl="0" marL="5715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AutoNum type="arabicPeriod"/>
            </a:pPr>
            <a:r>
              <a:rPr lang="en-US" sz="4200"/>
              <a:t>Work with a partner to decide when people become ‘old’. Is it when they … 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br>
              <a:rPr lang="en-US" sz="4200"/>
            </a:br>
            <a:r>
              <a:rPr lang="en-US" sz="4200">
                <a:solidFill>
                  <a:schemeClr val="lt2"/>
                </a:solidFill>
              </a:rPr>
              <a:t>are over 40 / 50 / 60 / 70?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1"/>
                </a:solidFill>
              </a:rPr>
              <a:t>have teenage children?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2"/>
                </a:solidFill>
              </a:rPr>
              <a:t>become a grandparent?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3"/>
                </a:solidFill>
              </a:rPr>
              <a:t>retire?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4"/>
                </a:solidFill>
              </a:rPr>
              <a:t>have wrinkles and lines on their face?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6"/>
                </a:solidFill>
              </a:rPr>
              <a:t>don’t know the music that young people are listening to?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chemeClr val="accent5"/>
                </a:solidFill>
              </a:rPr>
              <a:t>have difficulty hearing, seeing, walking etc.?</a:t>
            </a:r>
            <a:endParaRPr/>
          </a:p>
          <a:p>
            <a:pPr indent="-344488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▪"/>
            </a:pPr>
            <a:r>
              <a:rPr lang="en-US" sz="4200">
                <a:solidFill>
                  <a:srgbClr val="D1E5E5"/>
                </a:solidFill>
              </a:rPr>
              <a:t>something else?</a:t>
            </a:r>
            <a:endParaRPr/>
          </a:p>
          <a:p>
            <a:pPr indent="-290195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2116834" y="493623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alibri"/>
              <a:buNone/>
            </a:pPr>
            <a:r>
              <a:rPr b="1" lang="en-US" sz="3800">
                <a:latin typeface="Calibri"/>
                <a:ea typeface="Calibri"/>
                <a:cs typeface="Calibri"/>
                <a:sym typeface="Calibri"/>
              </a:rPr>
              <a:t>   When do people become old?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1201473" y="1379551"/>
            <a:ext cx="9240329" cy="4894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2.  A group of millennials were asked what age they thought was old. What do you think they said?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They were also asked to show how an older person would </a:t>
            </a:r>
            <a:r>
              <a:rPr i="1" lang="en-US">
                <a:solidFill>
                  <a:schemeClr val="accent1"/>
                </a:solidFill>
              </a:rPr>
              <a:t>walk across the street,</a:t>
            </a:r>
            <a:r>
              <a:rPr i="1" lang="en-US"/>
              <a:t> </a:t>
            </a:r>
            <a:r>
              <a:rPr i="1" lang="en-US">
                <a:solidFill>
                  <a:schemeClr val="accent3"/>
                </a:solidFill>
              </a:rPr>
              <a:t>send a text message, </a:t>
            </a:r>
            <a:r>
              <a:rPr i="1" lang="en-US">
                <a:solidFill>
                  <a:srgbClr val="9BF6DC"/>
                </a:solidFill>
              </a:rPr>
              <a:t>do a push up</a:t>
            </a:r>
            <a:r>
              <a:rPr lang="en-US">
                <a:solidFill>
                  <a:srgbClr val="9BF6DC"/>
                </a:solidFill>
              </a:rPr>
              <a:t> </a:t>
            </a:r>
            <a:r>
              <a:rPr lang="en-US"/>
              <a:t>and </a:t>
            </a:r>
            <a:r>
              <a:rPr i="1" lang="en-US">
                <a:solidFill>
                  <a:srgbClr val="F4F0DC"/>
                </a:solidFill>
              </a:rPr>
              <a:t>a jumping jack</a:t>
            </a:r>
            <a:r>
              <a:rPr lang="en-US">
                <a:solidFill>
                  <a:srgbClr val="F4F0DC"/>
                </a:solidFill>
              </a:rPr>
              <a:t>. </a:t>
            </a:r>
            <a:r>
              <a:rPr lang="en-US"/>
              <a:t>How do </a:t>
            </a:r>
            <a:r>
              <a:rPr lang="en-US" u="sng"/>
              <a:t>you</a:t>
            </a:r>
            <a:r>
              <a:rPr lang="en-US"/>
              <a:t> think an older person would do these things? </a:t>
            </a:r>
            <a:r>
              <a:rPr b="1" lang="en-US"/>
              <a:t>Show</a:t>
            </a:r>
            <a:r>
              <a:rPr lang="en-US"/>
              <a:t> the other people in the group.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Now watch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video. </a:t>
            </a:r>
            <a:r>
              <a:rPr lang="en-US"/>
              <a:t>Were you right?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 these questions: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3. By the end of the video, the millennials had changed their minds. Why?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4. How do the older people in the video feel about being old?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US"/>
              <a:t>5. Having watched the video, do you want to change your answers to 1.?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2659935" y="26469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n-US"/>
              <a:t>Decisions, decisions</a:t>
            </a:r>
            <a:endParaRPr/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869862" y="1240061"/>
            <a:ext cx="10452275" cy="5163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Read the situations your teacher gives you.  Write the name(s) of the people. You can use each name more than once.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	e.g. Who has surprised their family?  		</a:t>
            </a:r>
            <a:r>
              <a:rPr lang="en-US" sz="8000">
                <a:solidFill>
                  <a:srgbClr val="5EF1C7"/>
                </a:solidFill>
              </a:rPr>
              <a:t>Maris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is sure about their decision?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93CDE2"/>
                </a:solidFill>
              </a:rPr>
              <a:t>Maris / Elena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has a family member who thinks they are making a bad decision?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EDC385"/>
                </a:solidFill>
              </a:rPr>
              <a:t>Chandra / Kaali</a:t>
            </a:r>
            <a:endParaRPr sz="8000">
              <a:solidFill>
                <a:srgbClr val="EDC385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has a family member who thinks they are making a good decision?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5EF1C7"/>
                </a:solidFill>
              </a:rPr>
              <a:t>Giovanni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is angry about something?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BAD8D9"/>
                </a:solidFill>
              </a:rPr>
              <a:t>Sergey / Kaali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regrets their decision?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E1D397"/>
                </a:solidFill>
              </a:rPr>
              <a:t>Wilheim</a:t>
            </a:r>
            <a:endParaRPr sz="8000">
              <a:solidFill>
                <a:srgbClr val="E1D397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/>
              <a:t>Who thinks a family member is being treated unfairly?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en-US" sz="8000">
                <a:solidFill>
                  <a:srgbClr val="2D87A7"/>
                </a:solidFill>
              </a:rPr>
              <a:t>Andre</a:t>
            </a:r>
            <a:endParaRPr/>
          </a:p>
          <a:p>
            <a:pPr indent="-315913" lvl="0" marL="34448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/>
          <p:nvPr>
            <p:ph type="title"/>
          </p:nvPr>
        </p:nvSpPr>
        <p:spPr>
          <a:xfrm>
            <a:off x="0" y="51334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n-US"/>
              <a:t>Taking part in a discussion</a:t>
            </a:r>
            <a:endParaRPr/>
          </a:p>
        </p:txBody>
      </p:sp>
      <p:graphicFrame>
        <p:nvGraphicFramePr>
          <p:cNvPr id="192" name="Google Shape;192;p34"/>
          <p:cNvGraphicFramePr/>
          <p:nvPr/>
        </p:nvGraphicFramePr>
        <p:xfrm>
          <a:off x="1841747" y="159057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{DA307254-55DA-4B9F-9097-2FB66584AC49}</a:tableStyleId>
              </a:tblPr>
              <a:tblGrid>
                <a:gridCol w="4244250"/>
                <a:gridCol w="4245125"/>
              </a:tblGrid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solidFill>
                            <a:srgbClr val="00B0F0"/>
                          </a:solidFill>
                        </a:rPr>
                        <a:t>Agreeing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I’m with you on that.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That’s a good point.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 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Disagreeing politely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I see what you mean but on the other hand …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I take your point however …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That’s not always the case / true</a:t>
                      </a:r>
                      <a:endParaRPr sz="24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B7771A"/>
                          </a:solidFill>
                        </a:rPr>
                        <a:t>Checking what someone is saying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You seem to think that …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I’m not sure what you are trying to say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2060"/>
                          </a:solidFill>
                        </a:rPr>
                        <a:t>Why do you think that’s the case?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/>
          <p:nvPr/>
        </p:nvSpPr>
        <p:spPr>
          <a:xfrm>
            <a:off x="27432" y="-2718"/>
            <a:ext cx="12189867" cy="68552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5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5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5"/>
          <p:cNvSpPr/>
          <p:nvPr/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dk2">
              <a:alpha val="91764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5"/>
          <p:cNvSpPr txBox="1"/>
          <p:nvPr>
            <p:ph type="title"/>
          </p:nvPr>
        </p:nvSpPr>
        <p:spPr>
          <a:xfrm>
            <a:off x="1974738" y="808056"/>
            <a:ext cx="4986954" cy="107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202" name="Google Shape;202;p35"/>
          <p:cNvSpPr txBox="1"/>
          <p:nvPr>
            <p:ph idx="1" type="body"/>
          </p:nvPr>
        </p:nvSpPr>
        <p:spPr>
          <a:xfrm>
            <a:off x="1442450" y="1752225"/>
            <a:ext cx="5047800" cy="47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10000"/>
          </a:bodyPr>
          <a:lstStyle/>
          <a:p>
            <a:pPr indent="-344488" lvl="0" marL="344488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0000"/>
              <a:buChar char="▪"/>
            </a:pPr>
            <a:r>
              <a:rPr lang="en-US" sz="2400"/>
              <a:t>Do you think older people are generally treated well? Why? Why not? Does it depend on whether they live?</a:t>
            </a:r>
            <a:endParaRPr/>
          </a:p>
          <a:p>
            <a:pPr indent="-344488" lvl="0" marL="344488" rtl="0" algn="l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SzPct val="90000"/>
              <a:buChar char="▪"/>
            </a:pPr>
            <a:r>
              <a:rPr lang="en-US" sz="2400"/>
              <a:t>What sort of problems do elderly people have in today’s society?</a:t>
            </a:r>
            <a:endParaRPr/>
          </a:p>
          <a:p>
            <a:pPr indent="-344488" lvl="0" marL="344488" rtl="0" algn="l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SzPct val="90000"/>
              <a:buChar char="▪"/>
            </a:pPr>
            <a:r>
              <a:rPr lang="en-US" sz="2400"/>
              <a:t>How well are elderly people integrated into everyday life?</a:t>
            </a:r>
            <a:endParaRPr/>
          </a:p>
          <a:p>
            <a:pPr indent="-344488" lvl="0" marL="344488" rtl="0" algn="l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SzPct val="90000"/>
              <a:buChar char="▪"/>
            </a:pPr>
            <a:r>
              <a:rPr lang="en-US" sz="2400"/>
              <a:t>To what extent are older people treated differently in different places you know?</a:t>
            </a:r>
            <a:endParaRPr/>
          </a:p>
          <a:p>
            <a:pPr indent="-344488" lvl="0" marL="344488" rtl="0" algn="l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SzPct val="90000"/>
              <a:buChar char="▪"/>
            </a:pPr>
            <a:r>
              <a:rPr lang="en-US" sz="2400"/>
              <a:t>What can people learn from older people?</a:t>
            </a:r>
            <a:endParaRPr/>
          </a:p>
          <a:p>
            <a:pPr indent="-261906" lvl="0" marL="344488" rtl="0" algn="l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 sz="1700"/>
          </a:p>
        </p:txBody>
      </p:sp>
      <p:sp>
        <p:nvSpPr>
          <p:cNvPr id="203" name="Google Shape;203;p35"/>
          <p:cNvSpPr/>
          <p:nvPr/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ne in a crowd" id="204" name="Google Shape;204;p35"/>
          <p:cNvPicPr preferRelativeResize="0"/>
          <p:nvPr/>
        </p:nvPicPr>
        <p:blipFill rotWithShape="1">
          <a:blip r:embed="rId4">
            <a:alphaModFix/>
          </a:blip>
          <a:srcRect b="0" l="28630" r="20439" t="0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42372" y="0"/>
            <a:ext cx="464962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dison">
  <a:themeElements>
    <a:clrScheme name="Madison">
      <a:dk1>
        <a:srgbClr val="000000"/>
      </a:dk1>
      <a:lt1>
        <a:srgbClr val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2021-02-16T13:11:34Z</dcterms:created>
  <dc:creator>jon whitbread</dc:creator>
</cp:coreProperties>
</file>